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8" r:id="rId1"/>
    <p:sldMasterId id="2147484440" r:id="rId2"/>
    <p:sldMasterId id="2147484452" r:id="rId3"/>
  </p:sldMasterIdLst>
  <p:notesMasterIdLst>
    <p:notesMasterId r:id="rId23"/>
  </p:notesMasterIdLst>
  <p:sldIdLst>
    <p:sldId id="281" r:id="rId4"/>
    <p:sldId id="283" r:id="rId5"/>
    <p:sldId id="324" r:id="rId6"/>
    <p:sldId id="332" r:id="rId7"/>
    <p:sldId id="311" r:id="rId8"/>
    <p:sldId id="323" r:id="rId9"/>
    <p:sldId id="335" r:id="rId10"/>
    <p:sldId id="336" r:id="rId11"/>
    <p:sldId id="337" r:id="rId12"/>
    <p:sldId id="338" r:id="rId13"/>
    <p:sldId id="339" r:id="rId14"/>
    <p:sldId id="334" r:id="rId15"/>
    <p:sldId id="333" r:id="rId16"/>
    <p:sldId id="345" r:id="rId17"/>
    <p:sldId id="346" r:id="rId18"/>
    <p:sldId id="327" r:id="rId19"/>
    <p:sldId id="347" r:id="rId20"/>
    <p:sldId id="343" r:id="rId21"/>
    <p:sldId id="321" r:id="rId22"/>
  </p:sldIdLst>
  <p:sldSz cx="9144000" cy="6858000" type="screen4x3"/>
  <p:notesSz cx="7099300" cy="10234613"/>
  <p:defaultTextStyle>
    <a:defPPr>
      <a:defRPr lang="es-A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382"/>
    <a:srgbClr val="333333"/>
    <a:srgbClr val="3D3D49"/>
    <a:srgbClr val="484860"/>
    <a:srgbClr val="565672"/>
    <a:srgbClr val="4F4F65"/>
    <a:srgbClr val="BDBE00"/>
    <a:srgbClr val="FFC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3837" autoAdjust="0"/>
  </p:normalViewPr>
  <p:slideViewPr>
    <p:cSldViewPr>
      <p:cViewPr varScale="1">
        <p:scale>
          <a:sx n="52" d="100"/>
          <a:sy n="52" d="100"/>
        </p:scale>
        <p:origin x="64" y="4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0.pn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020506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E816AA0B-255E-4B1C-B572-8E6E92E47F25}" type="datetimeFigureOut">
              <a:rPr lang="es-ES"/>
              <a:pPr>
                <a:defRPr/>
              </a:pPr>
              <a:t>24/02/2023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59" tIns="47380" rIns="94759" bIns="47380" rtlCol="0" anchor="ctr"/>
          <a:lstStyle/>
          <a:p>
            <a:pPr lvl="0"/>
            <a:endParaRPr lang="es-ES" noProof="0" smtClean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09599" y="4862015"/>
            <a:ext cx="5680103" cy="4605085"/>
          </a:xfrm>
          <a:prstGeom prst="rect">
            <a:avLst/>
          </a:prstGeom>
        </p:spPr>
        <p:txBody>
          <a:bodyPr vert="horz" lIns="94759" tIns="47380" rIns="94759" bIns="47380" rtlCol="0">
            <a:normAutofit/>
          </a:bodyPr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720755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 anchor="b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020506" y="9720755"/>
            <a:ext cx="3077137" cy="512222"/>
          </a:xfrm>
          <a:prstGeom prst="rect">
            <a:avLst/>
          </a:prstGeom>
        </p:spPr>
        <p:txBody>
          <a:bodyPr vert="horz" wrap="square" lIns="94759" tIns="47380" rIns="94759" bIns="4738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A37165C-6ECF-4EEF-943C-C2B6859891A8}" type="slidenum">
              <a:rPr lang="es-ES" altLang="es-AR"/>
              <a:pPr/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6808093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791504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POPULATION INTEGRATED MODELS</a:t>
            </a:r>
          </a:p>
          <a:p>
            <a:r>
              <a:rPr lang="es-ES" dirty="0" smtClean="0"/>
              <a:t>MULTINOMIAL</a:t>
            </a:r>
            <a:r>
              <a:rPr lang="es-ES" baseline="0" dirty="0" smtClean="0"/>
              <a:t> N MIXTURE</a:t>
            </a:r>
          </a:p>
          <a:p>
            <a:r>
              <a:rPr lang="es-ES" baseline="0" dirty="0" smtClean="0"/>
              <a:t>MULTISTATE OCCUPANCY</a:t>
            </a:r>
          </a:p>
          <a:p>
            <a:r>
              <a:rPr lang="es-ES" baseline="0" dirty="0" smtClean="0"/>
              <a:t>MULTI SCALE</a:t>
            </a:r>
          </a:p>
          <a:p>
            <a:r>
              <a:rPr lang="es-ES" baseline="0" smtClean="0"/>
              <a:t>SPATIAL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200875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9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8" r:id="rId10"/>
    <p:sldLayoutId id="214748443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1" r:id="rId1"/>
    <p:sldLayoutId id="2147484442" r:id="rId2"/>
    <p:sldLayoutId id="2147484443" r:id="rId3"/>
    <p:sldLayoutId id="2147484444" r:id="rId4"/>
    <p:sldLayoutId id="2147484445" r:id="rId5"/>
    <p:sldLayoutId id="2147484446" r:id="rId6"/>
    <p:sldLayoutId id="2147484447" r:id="rId7"/>
    <p:sldLayoutId id="2147484448" r:id="rId8"/>
    <p:sldLayoutId id="2147484449" r:id="rId9"/>
    <p:sldLayoutId id="2147484450" r:id="rId10"/>
    <p:sldLayoutId id="214748445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  <p:sldLayoutId id="2147484454" r:id="rId2"/>
    <p:sldLayoutId id="2147484455" r:id="rId3"/>
    <p:sldLayoutId id="2147484456" r:id="rId4"/>
    <p:sldLayoutId id="2147484457" r:id="rId5"/>
    <p:sldLayoutId id="2147484458" r:id="rId6"/>
    <p:sldLayoutId id="2147484459" r:id="rId7"/>
    <p:sldLayoutId id="2147484460" r:id="rId8"/>
    <p:sldLayoutId id="2147484461" r:id="rId9"/>
    <p:sldLayoutId id="2147484462" r:id="rId10"/>
    <p:sldLayoutId id="21474844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microsoft.com/office/2007/relationships/hdphoto" Target="../media/hdphoto2.wdp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 Imagen" descr="logo anclaje MIN agroind NUEV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6093296"/>
            <a:ext cx="4771790" cy="746997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179512" y="1121976"/>
            <a:ext cx="8784976" cy="173096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es-ES" sz="3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</a:t>
            </a:r>
            <a:r>
              <a:rPr lang="es-ES" sz="3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</a:t>
            </a:r>
            <a:endParaRPr lang="es-ES" sz="3200" dirty="0" smtClean="0">
              <a:solidFill>
                <a:srgbClr val="3D3D4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defRPr/>
            </a:pPr>
            <a: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+mn-ea"/>
                <a:cs typeface="Arial" charset="0"/>
              </a:rPr>
              <a:t>MODELOS DE OCUPACIÓN</a:t>
            </a:r>
            <a:endParaRPr lang="en-U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  <a:ea typeface="+mn-ea"/>
              <a:cs typeface="Arial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23528" y="3284984"/>
            <a:ext cx="8496944" cy="24482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s-ES" sz="24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Dra. Andrea P. </a:t>
            </a:r>
            <a:r>
              <a:rPr lang="es-ES" sz="24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Goijman</a:t>
            </a:r>
          </a:p>
          <a:p>
            <a:pPr marL="0" indent="0" algn="ctr">
              <a:buNone/>
              <a:defRPr/>
            </a:pPr>
            <a:r>
              <a:rPr lang="es-ES" sz="2400" b="1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000" b="1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buNone/>
              <a:defRPr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Curso de Posgrado:  “Métodos cuantitativos de detección imperfecta para el análisis de poblaciones y comunidades de fauna silvestre”</a:t>
            </a:r>
            <a:endParaRPr lang="en-US" sz="2000" dirty="0" smtClean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Dpto. </a:t>
            </a:r>
            <a:r>
              <a:rPr lang="es-E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Ciencias Naturales, </a:t>
            </a: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UNRC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 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</a:t>
            </a:r>
            <a:r>
              <a:rPr lang="en-US" sz="2000" dirty="0" err="1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Junio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1 de Julio 2016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s-E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t="-327" r="12517" b="90096"/>
          <a:stretch/>
        </p:blipFill>
        <p:spPr bwMode="auto">
          <a:xfrm>
            <a:off x="323528" y="-27384"/>
            <a:ext cx="8831985" cy="737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632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Evitar el pensamiento explícito acerca de, o el modelado 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del,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 de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observación, ignorar los problemas y hacer supuestos difusos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 descr="http://i.imgur.com/lJH2J6S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153745"/>
            <a:ext cx="3888432" cy="291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133631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Modelado teniendo en cuenta la </a:t>
            </a:r>
            <a:r>
              <a:rPr lang="es-ES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    detección</a:t>
            </a: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en los análisis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Controlable con buen diseño/ observadores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Aunque también puede ser modelado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Bent-Up Arrow 7"/>
          <p:cNvSpPr/>
          <p:nvPr/>
        </p:nvSpPr>
        <p:spPr>
          <a:xfrm rot="5400000">
            <a:off x="2384757" y="4392107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Bent-Up Arrow 9"/>
          <p:cNvSpPr/>
          <p:nvPr/>
        </p:nvSpPr>
        <p:spPr>
          <a:xfrm rot="5400000">
            <a:off x="2312749" y="2015843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450288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individuos), rastros, sonidos, etc. 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Presente y Detectado / Presente y No Detectado/ Ausente y No Detectado / Ausente y Detectado</a:t>
            </a: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especies,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rastros,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etc.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Distancias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detección en función de distancias</a:t>
            </a: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</a:t>
            </a:r>
            <a:endParaRPr lang="es-ES" sz="28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1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594304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individuos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Captura física, Marcado (artificial o natural)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Avistajes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Detección de Marcas naturales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Remociones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Telemetría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6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11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Distribución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Relación con hábitat/ paisaje / recursos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Abundancia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Supervivencia, otros parámetros demográficos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Tiempo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Organismo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recapturado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identificado a nivel individual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Marcas permanentes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Disponibilidad de datos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05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CERRADA</a:t>
            </a: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 abundancia constante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hay ganancias ni pérdidas en la población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Supuesto aproximado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7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ABIERTA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Permite cambios en la abundancia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Pérdidas (muertes o emigraciones) o ganancias (reproducción o inmigración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Foco de la estimación en tasas como las de supervivencia, reproducción, y abundancias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800" i="1" smtClean="0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s-E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+1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𝐵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𝐼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𝐷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𝐸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280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025025"/>
              </p:ext>
            </p:extLst>
          </p:nvPr>
        </p:nvGraphicFramePr>
        <p:xfrm>
          <a:off x="179512" y="116629"/>
          <a:ext cx="8928993" cy="67303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85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47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6352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 rowSpan="6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OBSERVACIÓN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Ocupación (Psi), 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Detección (p)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Colonización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Ɣ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),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Extinción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Ɛ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ROYLE-NICHOLS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Abundancia (N)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p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 p, 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etc.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400" b="1" dirty="0" smtClean="0">
                        <a:latin typeface="Gill Sans MT" panose="020B0502020104020203" pitchFamily="34" charset="0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“DISTANCE SAMPLING”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Densidad, N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8112">
                <a:tc rowSpan="2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93922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18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044577"/>
              </p:ext>
            </p:extLst>
          </p:nvPr>
        </p:nvGraphicFramePr>
        <p:xfrm>
          <a:off x="755576" y="548680"/>
          <a:ext cx="7992888" cy="295233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6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76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0170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MÉTODOS POBLACIONES</a:t>
                      </a:r>
                      <a:endParaRPr lang="es-ES" sz="2400" b="1" kern="1200" dirty="0">
                        <a:solidFill>
                          <a:schemeClr val="lt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0170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MÉTODOS COMUNIDADES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75541815"/>
                  </a:ext>
                </a:extLst>
              </a:tr>
              <a:tr h="131199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400" b="1" dirty="0" smtClean="0">
                        <a:latin typeface="Gill Sans MT" panose="020B0502020104020203" pitchFamily="34" charset="0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32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36" y="45623"/>
            <a:ext cx="4041364" cy="6034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91798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728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107921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REFERENCIAS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836712"/>
            <a:ext cx="7866218" cy="57231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Gill Sans MT" panose="020B0502020104020203" pitchFamily="34" charset="0"/>
                <a:cs typeface="+mn-cs"/>
              </a:rPr>
              <a:t>Conroy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 J., and J. P. Carroll. 2009. Quantitative conservation of vertebrates. Wiley-Blackwell,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Chichester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West Sussex, UK ; Hoboken, NJ.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Cooch, E. G., and G. C. White. 2013. Program MARK: a gentle introduction. 12th edition. Available online with the MARK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programme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Kéry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M., and M. Schaub. 2012. Bayesian population analysis using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WinBUGS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: a hierarchical perspective. Access Online via Elsevier.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R.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Dorazio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2008. Hierarchical modeling and inference in ecology: the analysis of data from populations,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metapopulations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 and communities.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Kery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2016. Applied Hierarchical Modeling in Ecology: Analysis of distribution, abundance and species richness in R and BUGS: Volume 1: Prelude and Static Models Books.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Williams, B., J. Nichols, and M. Conroy. 2002. Analysis and Management of Animal Populations: Modeling, Estimation, and Decision Making. Academic Press, San Diego, CA.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000" dirty="0" err="1">
              <a:latin typeface="Gill Sans MT" panose="020B0502020104020203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349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 prácticamente cualquier estudio es imposible asegurarse que todos los animales presentes sean detectados.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Asumir detección total es hacer un “censo” de una población (o comunidad)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Todos los individuos son registrados sin error.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Cuando hacemos un muestreo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muestreamos el área completa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Perdemos registros de algunos animales presentes</a:t>
            </a:r>
          </a:p>
        </p:txBody>
      </p:sp>
    </p:spTree>
    <p:extLst>
      <p:ext uri="{BB962C8B-B14F-4D97-AF65-F5344CB8AC3E}">
        <p14:creationId xmlns:p14="http://schemas.microsoft.com/office/powerpoint/2010/main" val="172488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401" r="21121" b="10575"/>
          <a:stretch/>
        </p:blipFill>
        <p:spPr bwMode="auto">
          <a:xfrm rot="16200000">
            <a:off x="5463625" y="3168495"/>
            <a:ext cx="2609241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42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4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6" r="11248"/>
          <a:stretch/>
        </p:blipFill>
        <p:spPr>
          <a:xfrm>
            <a:off x="4211960" y="1883476"/>
            <a:ext cx="4840219" cy="485789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2" r="19647" b="6353"/>
          <a:stretch/>
        </p:blipFill>
        <p:spPr>
          <a:xfrm>
            <a:off x="35496" y="116632"/>
            <a:ext cx="4824536" cy="4771289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7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1" t="17279" r="49609" b="60280"/>
          <a:stretch/>
        </p:blipFill>
        <p:spPr>
          <a:xfrm>
            <a:off x="77727" y="172576"/>
            <a:ext cx="4494273" cy="484902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50" t="38387" r="45162" b="32422"/>
          <a:stretch/>
        </p:blipFill>
        <p:spPr>
          <a:xfrm>
            <a:off x="4427984" y="1686124"/>
            <a:ext cx="4638243" cy="5055244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 8"/>
          <p:cNvSpPr/>
          <p:nvPr/>
        </p:nvSpPr>
        <p:spPr>
          <a:xfrm>
            <a:off x="809239" y="556614"/>
            <a:ext cx="3760475" cy="3852679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52146" y="2788927"/>
            <a:ext cx="2285975" cy="2377413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9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VISIÓN JERARQUICA DE LA ECOLOGÍA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836712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Todas las observaciones son producto de dos procesos relacionados: 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er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Ecológico (nuestro interés)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2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ó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 (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condicionante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92896" y="3187824"/>
            <a:ext cx="2162834" cy="91440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Ambiente </a:t>
            </a:r>
          </a:p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(biótico y abiótico)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79912" y="4483968"/>
            <a:ext cx="1534888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Ecológico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254111" y="4361656"/>
            <a:ext cx="1638369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de Observación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19872" y="3565132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419872" y="3709149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084168" y="5564088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rgbClr val="333333"/>
                </a:solidFill>
                <a:latin typeface="Gill Sans MT" panose="020B0502020104020203" pitchFamily="34" charset="0"/>
              </a:rPr>
              <a:t>C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372200" y="3907904"/>
            <a:ext cx="0" cy="1562472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084168" y="3378696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N</a:t>
            </a:r>
            <a:endParaRPr lang="es-ES" sz="2000" b="1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47356" y="3763888"/>
            <a:ext cx="24644" cy="648072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516216" y="4844008"/>
            <a:ext cx="576064" cy="0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034738" y="6375173"/>
            <a:ext cx="4441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(</a:t>
            </a:r>
            <a:r>
              <a:rPr lang="es-ES" dirty="0" err="1" smtClean="0"/>
              <a:t>Royle</a:t>
            </a:r>
            <a:r>
              <a:rPr lang="es-ES" dirty="0" smtClean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Dorazio</a:t>
            </a:r>
            <a:r>
              <a:rPr lang="en-US" dirty="0" smtClean="0"/>
              <a:t> 2008, </a:t>
            </a:r>
            <a:r>
              <a:rPr lang="es-ES" dirty="0" err="1" smtClean="0"/>
              <a:t>Kery</a:t>
            </a:r>
            <a:r>
              <a:rPr lang="es-ES" dirty="0" smtClean="0"/>
              <a:t> </a:t>
            </a:r>
            <a:r>
              <a:rPr lang="en-US" dirty="0" smtClean="0"/>
              <a:t>&amp; Schaub 2012)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13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2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existe”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afecta a nuestro estudio”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“Los errores se cancelan el uno a otro”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3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7246</TotalTime>
  <Words>766</Words>
  <Application>Microsoft Office PowerPoint</Application>
  <PresentationFormat>Presentación en pantalla (4:3)</PresentationFormat>
  <Paragraphs>162</Paragraphs>
  <Slides>19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19</vt:i4>
      </vt:variant>
    </vt:vector>
  </HeadingPairs>
  <TitlesOfParts>
    <vt:vector size="28" baseType="lpstr">
      <vt:lpstr>Arial</vt:lpstr>
      <vt:lpstr>Calibri</vt:lpstr>
      <vt:lpstr>Cambria Math</vt:lpstr>
      <vt:lpstr>Gill Sans MT</vt:lpstr>
      <vt:lpstr>Verdana</vt:lpstr>
      <vt:lpstr>Wingdings</vt:lpstr>
      <vt:lpstr>1_Office Theme</vt:lpstr>
      <vt:lpstr>Theme3</vt:lpstr>
      <vt:lpstr>2_Office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Matias Ottaviani</dc:creator>
  <cp:lastModifiedBy>usuario</cp:lastModifiedBy>
  <cp:revision>244</cp:revision>
  <cp:lastPrinted>2016-06-25T18:11:26Z</cp:lastPrinted>
  <dcterms:created xsi:type="dcterms:W3CDTF">2014-07-21T14:52:50Z</dcterms:created>
  <dcterms:modified xsi:type="dcterms:W3CDTF">2023-02-24T19:28:02Z</dcterms:modified>
</cp:coreProperties>
</file>

<file path=docProps/thumbnail.jpeg>
</file>